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60" r:id="rId10"/>
    <p:sldId id="261" r:id="rId11"/>
    <p:sldId id="262" r:id="rId12"/>
    <p:sldId id="281" r:id="rId13"/>
    <p:sldId id="282" r:id="rId14"/>
    <p:sldId id="283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student/ekonomicheskaya-teoriya/effekt-masshtaba-proizvodstva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Олигополия </a:t>
            </a:r>
            <a:endParaRPr lang="ru-RU" smtClean="0"/>
          </a:p>
        </p:txBody>
      </p:sp>
      <p:sp>
        <p:nvSpPr>
          <p:cNvPr id="2662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от греч. oligos - немногий и poleo - продаю </a:t>
            </a:r>
          </a:p>
          <a:p>
            <a:pPr eaLnBrk="1" hangingPunct="1"/>
            <a:r>
              <a:rPr lang="ru-RU" b="1" smtClean="0"/>
              <a:t>Олигополия</a:t>
            </a:r>
            <a:r>
              <a:rPr lang="ru-RU" i="1" smtClean="0"/>
              <a:t> </a:t>
            </a:r>
            <a:r>
              <a:rPr lang="ru-RU" smtClean="0">
                <a:sym typeface="Symbol" pitchFamily="18" charset="2"/>
              </a:rPr>
              <a:t></a:t>
            </a:r>
            <a:r>
              <a:rPr lang="ru-RU" smtClean="0"/>
              <a:t> это рыночная структура, большая часть производства и продаж которой осуществляется небольшим числом сравнительно крупных предприятий. Иногда ее определяют как «рынок немногих» или «конкуренцию немногих».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Основные характеристики рынка олигополии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27652" name="Содержимое 2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85775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dirty="0" smtClean="0"/>
              <a:t>Небольшое количество фирм в отрасли</a:t>
            </a:r>
          </a:p>
          <a:p>
            <a:pPr eaLnBrk="1" hangingPunct="1"/>
            <a:r>
              <a:rPr lang="ru-RU" dirty="0" smtClean="0"/>
              <a:t>Однородность или </a:t>
            </a:r>
            <a:r>
              <a:rPr lang="ru-RU" dirty="0" err="1" smtClean="0"/>
              <a:t>дифференцированность</a:t>
            </a:r>
            <a:r>
              <a:rPr lang="ru-RU" dirty="0" smtClean="0"/>
              <a:t> продукта</a:t>
            </a:r>
          </a:p>
          <a:p>
            <a:pPr eaLnBrk="1" hangingPunct="1"/>
            <a:r>
              <a:rPr lang="ru-RU" dirty="0" smtClean="0"/>
              <a:t>Степень влияния на рыночные цены</a:t>
            </a:r>
          </a:p>
          <a:p>
            <a:pPr eaLnBrk="1" hangingPunct="1"/>
            <a:r>
              <a:rPr lang="ru-RU" dirty="0" smtClean="0"/>
              <a:t>Существуют барьеры для входа новых фирм в </a:t>
            </a:r>
            <a:r>
              <a:rPr lang="ru-RU" dirty="0" smtClean="0"/>
              <a:t>отрасль</a:t>
            </a:r>
          </a:p>
          <a:p>
            <a:pPr eaLnBrk="1" hangingPunct="1"/>
            <a:r>
              <a:rPr lang="ru-RU" dirty="0" smtClean="0"/>
              <a:t>В качестве количественного описания этой формы, может быть использовано следующее соотношение — доля четырех фирм-лидеров отрасли должна быть больше 40 %.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Заголовок 1"/>
          <p:cNvSpPr>
            <a:spLocks noGrp="1"/>
          </p:cNvSpPr>
          <p:nvPr>
            <p:ph type="title"/>
          </p:nvPr>
        </p:nvSpPr>
        <p:spPr>
          <a:xfrm>
            <a:off x="457200" y="4572000"/>
            <a:ext cx="86868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solidFill>
                  <a:srgbClr val="376092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sz="3200" b="1" dirty="0" smtClean="0">
                <a:solidFill>
                  <a:srgbClr val="376092"/>
                </a:solidFill>
                <a:latin typeface="Tahoma" pitchFamily="34" charset="0"/>
                <a:cs typeface="Tahoma" pitchFamily="34" charset="0"/>
              </a:rPr>
            </a:br>
            <a:r>
              <a:rPr lang="ru-RU" sz="2200" b="1" dirty="0" smtClean="0">
                <a:solidFill>
                  <a:srgbClr val="376092"/>
                </a:solidFill>
                <a:latin typeface="Tahoma" pitchFamily="34" charset="0"/>
                <a:cs typeface="Tahoma" pitchFamily="34" charset="0"/>
              </a:rPr>
              <a:t>Формы поведения фирм в условиях олигополии</a:t>
            </a: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200" dirty="0" smtClean="0"/>
          </a:p>
        </p:txBody>
      </p:sp>
      <p:sp>
        <p:nvSpPr>
          <p:cNvPr id="28676" name="Содержимое 2"/>
          <p:cNvSpPr>
            <a:spLocks noGrp="1"/>
          </p:cNvSpPr>
          <p:nvPr>
            <p:ph idx="1"/>
          </p:nvPr>
        </p:nvSpPr>
        <p:spPr>
          <a:xfrm>
            <a:off x="457200" y="5257800"/>
            <a:ext cx="8686800" cy="2697163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400" b="1" dirty="0" smtClean="0"/>
              <a:t>Модель ломаной кривой спроса (нескоординированная олигополия)</a:t>
            </a:r>
            <a:r>
              <a:rPr lang="ru-RU" sz="2400" dirty="0" smtClean="0"/>
              <a:t>, </a:t>
            </a:r>
            <a:r>
              <a:rPr lang="ru-RU" sz="2400" b="1" dirty="0" smtClean="0"/>
              <a:t> </a:t>
            </a:r>
            <a:r>
              <a:rPr lang="ru-RU" sz="2400" dirty="0" smtClean="0"/>
              <a:t>не основана на тайном сговоре</a:t>
            </a:r>
            <a:r>
              <a:rPr lang="ru-RU" sz="2400" dirty="0" smtClean="0"/>
              <a:t>. Была </a:t>
            </a:r>
            <a:r>
              <a:rPr lang="ru-RU" sz="2400" dirty="0" smtClean="0"/>
              <a:t>разработана в 1939 г. экономистом Полем </a:t>
            </a:r>
            <a:r>
              <a:rPr lang="ru-RU" sz="2400" dirty="0" err="1" smtClean="0"/>
              <a:t>Свизи</a:t>
            </a:r>
            <a:endParaRPr lang="ru-RU" sz="2400" dirty="0" smtClean="0"/>
          </a:p>
          <a:p>
            <a:pPr eaLnBrk="1" hangingPunct="1"/>
            <a:endParaRPr lang="ru-RU" sz="24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Для определения уровня концентрации отрасли используется коэффициент  объемной, или количественной, перекрестной эластичности спроса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служащем для количественной оценки взаимозависимости фирм на рынке. Данный коэффициент показывает степень количественного изменения цены фирмы Х при изменении объема выпуска фирмы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1%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              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Если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объемная перекрестная эластичность спроса равна или близка к нулю (как это имеет место при совершенной конкуренции и при чистой монополии), то отдельный производитель может игнорировать реакцию конкурентов на свои действия.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 напротив, чем выше коэффициент эластичности, тем более тесная взаимозависимость между фирмами на рынке.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При олигополии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Eq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&gt;0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, однако его точная величина зависит от специфики рассматриваемой отрасли и конкретных рыночных условий.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http://www.grandars.ru/images/1/review/id/763/0630aed27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24000"/>
            <a:ext cx="1752600" cy="685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latin typeface="Tahoma" pitchFamily="34" charset="0"/>
                <a:cs typeface="Tahoma" pitchFamily="34" charset="0"/>
              </a:rPr>
              <a:t>Ломаная кривая спроса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113337"/>
          </a:xfrm>
          <a:ln w="0">
            <a:solidFill>
              <a:schemeClr val="accent2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V="1">
            <a:off x="-827881" y="3501232"/>
            <a:ext cx="4537075" cy="7143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476375" y="5805488"/>
            <a:ext cx="6191250" cy="158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51050" y="1628775"/>
            <a:ext cx="2089150" cy="15128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4211638" y="3213100"/>
            <a:ext cx="1944687" cy="136842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 flipH="1">
            <a:off x="2844007" y="1845469"/>
            <a:ext cx="1655762" cy="10795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3852863" y="3429000"/>
            <a:ext cx="2159000" cy="158432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16200000" flipV="1">
            <a:off x="2879725" y="4473575"/>
            <a:ext cx="2592388" cy="7143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9" name="TextBox 61"/>
          <p:cNvSpPr txBox="1">
            <a:spLocks noChangeArrowheads="1"/>
          </p:cNvSpPr>
          <p:nvPr/>
        </p:nvSpPr>
        <p:spPr bwMode="auto">
          <a:xfrm>
            <a:off x="7667625" y="5516563"/>
            <a:ext cx="396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Q</a:t>
            </a:r>
            <a:endParaRPr lang="ru-RU" sz="2400" b="1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 rot="10800000" flipV="1">
            <a:off x="1476375" y="3213100"/>
            <a:ext cx="26638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1" name="TextBox 64"/>
          <p:cNvSpPr txBox="1">
            <a:spLocks noChangeArrowheads="1"/>
          </p:cNvSpPr>
          <p:nvPr/>
        </p:nvSpPr>
        <p:spPr bwMode="auto">
          <a:xfrm>
            <a:off x="900113" y="3068638"/>
            <a:ext cx="50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P*</a:t>
            </a:r>
            <a:endParaRPr lang="ru-RU" sz="24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9712" name="TextBox 67"/>
          <p:cNvSpPr txBox="1">
            <a:spLocks noChangeArrowheads="1"/>
          </p:cNvSpPr>
          <p:nvPr/>
        </p:nvSpPr>
        <p:spPr bwMode="auto">
          <a:xfrm>
            <a:off x="3995738" y="5805488"/>
            <a:ext cx="546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Q*</a:t>
            </a:r>
            <a:endParaRPr lang="ru-RU" sz="24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9713" name="TextBox 76"/>
          <p:cNvSpPr txBox="1">
            <a:spLocks noChangeArrowheads="1"/>
          </p:cNvSpPr>
          <p:nvPr/>
        </p:nvSpPr>
        <p:spPr bwMode="auto">
          <a:xfrm>
            <a:off x="5795963" y="4581525"/>
            <a:ext cx="476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Calibri" pitchFamily="34" charset="0"/>
              </a:rPr>
              <a:t>D1</a:t>
            </a:r>
            <a:endParaRPr lang="ru-RU" sz="2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9714" name="TextBox 78"/>
          <p:cNvSpPr txBox="1">
            <a:spLocks noChangeArrowheads="1"/>
          </p:cNvSpPr>
          <p:nvPr/>
        </p:nvSpPr>
        <p:spPr bwMode="auto">
          <a:xfrm>
            <a:off x="2700338" y="1412875"/>
            <a:ext cx="5032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</a:rPr>
              <a:t>D</a:t>
            </a:r>
            <a:endParaRPr lang="ru-RU" sz="20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9715" name="TextBox 79"/>
          <p:cNvSpPr txBox="1">
            <a:spLocks noChangeArrowheads="1"/>
          </p:cNvSpPr>
          <p:nvPr/>
        </p:nvSpPr>
        <p:spPr bwMode="auto">
          <a:xfrm>
            <a:off x="5076825" y="4941888"/>
            <a:ext cx="476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Calibri" pitchFamily="34" charset="0"/>
              </a:rPr>
              <a:t>D2</a:t>
            </a:r>
            <a:endParaRPr lang="ru-RU" sz="2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9716" name="TextBox 80"/>
          <p:cNvSpPr txBox="1">
            <a:spLocks noChangeArrowheads="1"/>
          </p:cNvSpPr>
          <p:nvPr/>
        </p:nvSpPr>
        <p:spPr bwMode="auto">
          <a:xfrm>
            <a:off x="1692275" y="1628775"/>
            <a:ext cx="476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Calibri" pitchFamily="34" charset="0"/>
              </a:rPr>
              <a:t>D1</a:t>
            </a:r>
            <a:endParaRPr lang="ru-RU" sz="2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32363" y="1989138"/>
            <a:ext cx="2519362" cy="101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Кривая спроса при согласии компаний на изменение цены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19250" y="3500438"/>
            <a:ext cx="2232025" cy="1631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Кривая спроса при отсутствии согласия компаний на изменение цены</a:t>
            </a:r>
          </a:p>
        </p:txBody>
      </p:sp>
      <p:sp>
        <p:nvSpPr>
          <p:cNvPr id="53" name="Стрелка вправо 52"/>
          <p:cNvSpPr/>
          <p:nvPr/>
        </p:nvSpPr>
        <p:spPr>
          <a:xfrm rot="17478415">
            <a:off x="2463006" y="2555082"/>
            <a:ext cx="900113" cy="666750"/>
          </a:xfrm>
          <a:prstGeom prst="rightArrow">
            <a:avLst>
              <a:gd name="adj1" fmla="val 50000"/>
              <a:gd name="adj2" fmla="val 6319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Стрелка вниз 54"/>
          <p:cNvSpPr/>
          <p:nvPr/>
        </p:nvSpPr>
        <p:spPr>
          <a:xfrm rot="1576638">
            <a:off x="5249863" y="3289300"/>
            <a:ext cx="652462" cy="130175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Содержимое 2"/>
          <p:cNvSpPr>
            <a:spLocks noGrp="1"/>
          </p:cNvSpPr>
          <p:nvPr>
            <p:ph idx="1"/>
          </p:nvPr>
        </p:nvSpPr>
        <p:spPr>
          <a:xfrm>
            <a:off x="533400" y="2209800"/>
            <a:ext cx="8229600" cy="26670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одна из фирм поднимет цену ее конкуренты не станут в ответ повышать цены. В результате фирма потеряет своих потребителей. Если одна из фирм понизит цену, то конкуренты, скорее всего, последуют за ней, чтобы сохранить свою долю рынка.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Модель картеля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1748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eaLnBrk="1" hangingPunct="1"/>
            <a:r>
              <a:rPr lang="ru-RU" sz="2800" b="1" smtClean="0"/>
              <a:t>Картель</a:t>
            </a:r>
            <a:r>
              <a:rPr lang="ru-RU" sz="2800" i="1" smtClean="0"/>
              <a:t> - </a:t>
            </a:r>
            <a:r>
              <a:rPr lang="ru-RU" sz="2800" smtClean="0"/>
              <a:t>формальная организация продавцов (производителей) в целях ограничения конкурентных сил на рынке. Картель предполагает </a:t>
            </a:r>
            <a:r>
              <a:rPr lang="ru-RU" sz="2800" b="1" smtClean="0"/>
              <a:t>явный сговор</a:t>
            </a:r>
            <a:r>
              <a:rPr lang="ru-RU" sz="2800" i="1" smtClean="0"/>
              <a:t> </a:t>
            </a:r>
            <a:r>
              <a:rPr lang="ru-RU" sz="2800" smtClean="0"/>
              <a:t>между продавцами относительно:</a:t>
            </a:r>
          </a:p>
          <a:p>
            <a:pPr lvl="1" eaLnBrk="1" hangingPunct="1"/>
            <a:r>
              <a:rPr lang="ru-RU" smtClean="0"/>
              <a:t>установления цен;</a:t>
            </a:r>
          </a:p>
          <a:p>
            <a:pPr lvl="1" eaLnBrk="1" hangingPunct="1"/>
            <a:r>
              <a:rPr lang="ru-RU" smtClean="0"/>
              <a:t>раздела рынков сбыта;</a:t>
            </a:r>
          </a:p>
          <a:p>
            <a:pPr lvl="1" eaLnBrk="1" hangingPunct="1"/>
            <a:r>
              <a:rPr lang="ru-RU" smtClean="0"/>
              <a:t>квот производства и сбыта участников;</a:t>
            </a:r>
          </a:p>
          <a:p>
            <a:pPr lvl="1" eaLnBrk="1" hangingPunct="1"/>
            <a:r>
              <a:rPr lang="ru-RU" smtClean="0"/>
              <a:t>обмена патентами и другой информацией, имеющей коммерческий интерес.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Картелеподобная структура рынка</a:t>
            </a:r>
            <a:r>
              <a:rPr lang="ru-RU" smtClean="0"/>
              <a:t> (или «игра по правилам»), при которой фирмы сознательно делают свое поведение понятным и предсказуемым для конкурентов.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Модель ценового лидерства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Лидерство в ценах </a:t>
            </a:r>
            <a:r>
              <a:rPr lang="ru-RU" dirty="0" smtClean="0"/>
              <a:t>– ситуация, когда одна из фирм действует как ценовой лидер, который устанавливает цену, чтобы максимизировать свои собственные прибыли, в то время как другие фирмы следуют за лидером.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Соперничающие фирмы назначают ту же цену, что и лидер, и работают при уровне выпуска, который максимизирует их прибыли при этой цене.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rgbClr val="376092"/>
                </a:solidFill>
                <a:latin typeface="Tahoma" pitchFamily="34" charset="0"/>
                <a:cs typeface="Tahoma" pitchFamily="34" charset="0"/>
              </a:rPr>
              <a:t>   </a:t>
            </a:r>
          </a:p>
          <a:p>
            <a:pPr algn="ctr" eaLnBrk="1" hangingPunct="1">
              <a:buFont typeface="Arial" charset="0"/>
              <a:buNone/>
            </a:pPr>
            <a:r>
              <a:rPr lang="ru-RU" sz="4400" b="1" smtClean="0">
                <a:solidFill>
                  <a:srgbClr val="376092"/>
                </a:solidFill>
                <a:latin typeface="Tahoma" pitchFamily="34" charset="0"/>
                <a:cs typeface="Tahoma" pitchFamily="34" charset="0"/>
              </a:rPr>
              <a:t>Монополистическая конкуренция</a:t>
            </a:r>
            <a:endParaRPr lang="ru-RU" sz="4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Заголовок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85225" cy="1138237"/>
          </a:xfrm>
        </p:spPr>
        <p:txBody>
          <a:bodyPr/>
          <a:lstStyle/>
          <a:p>
            <a:pPr eaLnBrk="1" hangingPunct="1"/>
            <a:r>
              <a:rPr lang="ru-RU" sz="3600" b="1" smtClean="0">
                <a:latin typeface="Tahoma" pitchFamily="34" charset="0"/>
                <a:cs typeface="Tahoma" pitchFamily="34" charset="0"/>
              </a:rPr>
              <a:t>Монополистическая конкуренция</a:t>
            </a:r>
            <a:endParaRPr lang="ru-RU" sz="3600" smtClean="0"/>
          </a:p>
        </p:txBody>
      </p:sp>
      <p:sp>
        <p:nvSpPr>
          <p:cNvPr id="3584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тип рынка, в условиях которого большое количество небольших фирм предлагают похожую, но не идентичную продукцию</a:t>
            </a:r>
          </a:p>
          <a:p>
            <a:pPr eaLnBrk="1" hangingPunct="1"/>
            <a:r>
              <a:rPr lang="ru-RU" smtClean="0"/>
              <a:t>это самый распространенный тип рынка, наиболее близкий  к совершенной конкуренции, сочетает элементы монополии и конкуренции. 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latin typeface="Tahoma" pitchFamily="34" charset="0"/>
                <a:cs typeface="Tahoma" pitchFamily="34" charset="0"/>
              </a:rPr>
              <a:t>Основные черты рынка монополистической конкуренции</a:t>
            </a:r>
          </a:p>
        </p:txBody>
      </p:sp>
      <p:sp>
        <p:nvSpPr>
          <p:cNvPr id="36868" name="Содержимое 2"/>
          <p:cNvSpPr>
            <a:spLocks noGrp="1"/>
          </p:cNvSpPr>
          <p:nvPr>
            <p:ph idx="1"/>
          </p:nvPr>
        </p:nvSpPr>
        <p:spPr>
          <a:xfrm>
            <a:off x="468313" y="1844675"/>
            <a:ext cx="8229600" cy="47418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4200" b="1" dirty="0" smtClean="0"/>
              <a:t>1 </a:t>
            </a:r>
            <a:r>
              <a:rPr lang="ru-RU" dirty="0" smtClean="0"/>
              <a:t>Большое количество </a:t>
            </a:r>
            <a:r>
              <a:rPr lang="ru-RU" dirty="0" err="1" smtClean="0"/>
              <a:t>продавцов:с</a:t>
            </a:r>
            <a:r>
              <a:rPr lang="ru-RU" dirty="0" smtClean="0"/>
              <a:t> одной стороны, </a:t>
            </a:r>
            <a:r>
              <a:rPr lang="ru-RU" b="1" dirty="0" smtClean="0"/>
              <a:t>исключает возможность сговора </a:t>
            </a:r>
            <a:r>
              <a:rPr lang="ru-RU" dirty="0" smtClean="0"/>
              <a:t>и согласованных действий между фирмами с целью ограничения объема выпуска и повышения цен;</a:t>
            </a:r>
          </a:p>
          <a:p>
            <a:r>
              <a:rPr lang="ru-RU" dirty="0" smtClean="0"/>
              <a:t>с другой — </a:t>
            </a:r>
            <a:r>
              <a:rPr lang="ru-RU" b="1" dirty="0" smtClean="0"/>
              <a:t>не позволяет</a:t>
            </a:r>
            <a:r>
              <a:rPr lang="ru-RU" dirty="0" smtClean="0"/>
              <a:t> фирме существенным образом </a:t>
            </a:r>
            <a:r>
              <a:rPr lang="ru-RU" b="1" dirty="0" smtClean="0"/>
              <a:t>влиять на рыночные цены</a:t>
            </a:r>
            <a:r>
              <a:rPr lang="ru-RU" dirty="0" smtClean="0"/>
              <a:t>.</a:t>
            </a:r>
          </a:p>
          <a:p>
            <a:pPr marL="342900" lvl="1" indent="-342900" eaLnBrk="1" hangingPunct="1">
              <a:buFont typeface="Arial" charset="0"/>
              <a:buChar char="•"/>
            </a:pPr>
            <a:endParaRPr lang="ru-RU" sz="3200" dirty="0" smtClean="0"/>
          </a:p>
          <a:p>
            <a:pPr marL="514350" lvl="1" indent="-514350" eaLnBrk="1" hangingPunct="1">
              <a:buAutoNum type="arabicPlain" startAt="2"/>
            </a:pPr>
            <a:r>
              <a:rPr lang="ru-RU" sz="3200" dirty="0" smtClean="0"/>
              <a:t>дифференциация продукции</a:t>
            </a:r>
          </a:p>
          <a:p>
            <a:pPr marL="342900" lvl="1" indent="-342900" eaLnBrk="1" hangingPunct="1">
              <a:buFont typeface="Arial" charset="0"/>
              <a:buChar char="•"/>
            </a:pPr>
            <a:endParaRPr lang="ru-RU" sz="2400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838200"/>
            <a:ext cx="8382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Дифференциация продукции</a:t>
            </a:r>
            <a:r>
              <a:rPr lang="ru-RU" dirty="0" smtClean="0"/>
              <a:t> — ключевая характеристика данной рыночной структуры. Она предполагает наличие в отрасли группы продавцов (производителей), выпускающих близкие, но не однородные по своим характеристикам товары, т.е. товары, не являющиеся совершенными заменителями.</a:t>
            </a:r>
          </a:p>
          <a:p>
            <a:pPr algn="just"/>
            <a:endParaRPr lang="ru-RU" dirty="0" smtClean="0"/>
          </a:p>
          <a:p>
            <a:r>
              <a:rPr lang="ru-RU" b="1" dirty="0" smtClean="0"/>
              <a:t>Дифференциация товаров может быть основана на: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физических характеристиках товара;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месторасположении;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"мнимых" различиях, связанных с упаковкой, торговой маркой, имиджем фирмы, рекламированием.</a:t>
            </a:r>
          </a:p>
          <a:p>
            <a:pPr marL="342900" indent="-342900"/>
            <a:endParaRPr lang="ru-RU" dirty="0" smtClean="0"/>
          </a:p>
          <a:p>
            <a:r>
              <a:rPr lang="ru-RU" dirty="0" smtClean="0"/>
              <a:t>Кроме того, иногда делят дифференциацию на горизонтальную и вертикальную:</a:t>
            </a:r>
          </a:p>
          <a:p>
            <a:r>
              <a:rPr lang="ru-RU" b="1" dirty="0" smtClean="0"/>
              <a:t>вертикальная основана </a:t>
            </a:r>
            <a:r>
              <a:rPr lang="ru-RU" dirty="0" smtClean="0"/>
              <a:t>на делении товаров по качеству или какому другому схожему критерию, условно на "плохие" и "хорошие"(выбор телевизора — "Темп" или "</a:t>
            </a:r>
            <a:r>
              <a:rPr lang="ru-RU" dirty="0" err="1" smtClean="0"/>
              <a:t>Panasonic</a:t>
            </a:r>
            <a:r>
              <a:rPr lang="ru-RU" dirty="0" smtClean="0"/>
              <a:t>");</a:t>
            </a:r>
          </a:p>
          <a:p>
            <a:r>
              <a:rPr lang="ru-RU" b="1" dirty="0" smtClean="0"/>
              <a:t>горизонтальная предполагает</a:t>
            </a:r>
            <a:r>
              <a:rPr lang="ru-RU" dirty="0" smtClean="0"/>
              <a:t>, что при примерно равных ценах покупатель делит товары не на </a:t>
            </a:r>
            <a:r>
              <a:rPr lang="ru-RU" dirty="0" err="1" smtClean="0"/>
              <a:t>плохие-хорошие</a:t>
            </a:r>
            <a:r>
              <a:rPr lang="ru-RU" dirty="0" smtClean="0"/>
              <a:t>, а на соответствующие и не соответствующие его вкусу (выбор автомобиля — </a:t>
            </a:r>
            <a:r>
              <a:rPr lang="ru-RU" dirty="0" err="1" smtClean="0"/>
              <a:t>Volvo</a:t>
            </a:r>
            <a:r>
              <a:rPr lang="ru-RU" dirty="0" smtClean="0"/>
              <a:t> или </a:t>
            </a:r>
            <a:r>
              <a:rPr lang="ru-RU" dirty="0" err="1" smtClean="0"/>
              <a:t>Alfa-Romeo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81000" y="762000"/>
            <a:ext cx="8077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/>
              <a:t>3</a:t>
            </a:r>
            <a:r>
              <a:rPr lang="ru-RU" sz="2000" b="1" dirty="0" smtClean="0"/>
              <a:t> Вхождение в отрасль</a:t>
            </a:r>
            <a:r>
              <a:rPr lang="ru-RU" sz="2000" dirty="0" smtClean="0"/>
              <a:t> обычно не затруднено, что связано с: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/>
              <a:t>малым </a:t>
            </a:r>
            <a:r>
              <a:rPr lang="ru-RU" sz="2000" dirty="0" smtClean="0">
                <a:hlinkClick r:id="rId3" tooltip="Эффект масштаба производства"/>
              </a:rPr>
              <a:t>эффектом масштаба производства</a:t>
            </a:r>
            <a:r>
              <a:rPr lang="ru-RU" sz="2000" dirty="0" smtClean="0"/>
              <a:t>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/>
              <a:t>небольшими первоначальными инвестициями;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/>
              <a:t>небольшим размером уже действующих предприятий</a:t>
            </a:r>
          </a:p>
          <a:p>
            <a:pPr marL="457200" indent="-457200" algn="just"/>
            <a:endParaRPr lang="ru-RU" sz="2000" dirty="0" smtClean="0"/>
          </a:p>
          <a:p>
            <a:pPr marL="457200" indent="-457200" algn="just"/>
            <a:endParaRPr lang="ru-RU" sz="2000" dirty="0" smtClean="0"/>
          </a:p>
          <a:p>
            <a:pPr marL="457200" indent="-457200" algn="just"/>
            <a:r>
              <a:rPr lang="ru-RU" sz="2000" dirty="0" smtClean="0"/>
              <a:t>Вместе с тем из-за дифференциации продукции и приверженности потребителей к фирменной марке вхождение на рынок более сложно, чем при совершенной конкуренции. Новая фирма должна не только производить конкурентоспособную продукцию, но и быть способной привлечь к себе покупателей уже действующих фирм. Это может потребовать дополнительных издержек на:</a:t>
            </a:r>
          </a:p>
          <a:p>
            <a:pPr marL="457200" indent="-457200" algn="just"/>
            <a:endParaRPr lang="ru-RU" sz="20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/>
              <a:t>усиление дифференциации своей продукции, т.е. обеспечение ей таких качеств, которые отличали бы ее от уже имеющихся на рынке;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/>
              <a:t>рекламу и стимулирование сбыта.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676400" y="0"/>
            <a:ext cx="632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1" indent="-514350" eaLnBrk="1" hangingPunct="1"/>
            <a:r>
              <a:rPr lang="ru-RU" sz="3200" dirty="0" smtClean="0"/>
              <a:t>4 Неценовая конкуренция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533400"/>
            <a:ext cx="85344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Фирма, действующая в условиях монополистической конкуренции, может применять </a:t>
            </a:r>
            <a:r>
              <a:rPr lang="ru-RU" sz="2000" b="1" dirty="0" smtClean="0"/>
              <a:t>три основных стратегии</a:t>
            </a:r>
            <a:r>
              <a:rPr lang="ru-RU" sz="2000" dirty="0" smtClean="0"/>
              <a:t> влияния на объем продаж:</a:t>
            </a:r>
          </a:p>
          <a:p>
            <a:r>
              <a:rPr lang="ru-RU" sz="2000" dirty="0" smtClean="0"/>
              <a:t>- изменять цены (т.е. осуществлять </a:t>
            </a:r>
            <a:r>
              <a:rPr lang="ru-RU" sz="2000" b="1" dirty="0" smtClean="0"/>
              <a:t>ценовую конкуренцию</a:t>
            </a:r>
            <a:r>
              <a:rPr lang="ru-RU" sz="2000" dirty="0" smtClean="0"/>
              <a:t>);</a:t>
            </a:r>
          </a:p>
          <a:p>
            <a:r>
              <a:rPr lang="ru-RU" sz="2000" dirty="0" smtClean="0"/>
              <a:t>- производить товар с определенными качествами (т.е. усиливать </a:t>
            </a:r>
            <a:r>
              <a:rPr lang="ru-RU" sz="2000" b="1" dirty="0" smtClean="0"/>
              <a:t>дифференциацию своего товара по техническим характеристикам</a:t>
            </a:r>
            <a:r>
              <a:rPr lang="ru-RU" sz="2000" dirty="0" smtClean="0"/>
              <a:t>, качеству, услугам и прочим аналогичным показателям);</a:t>
            </a:r>
          </a:p>
          <a:p>
            <a:r>
              <a:rPr lang="ru-RU" sz="2000" dirty="0" smtClean="0"/>
              <a:t>- пересмотреть стратегию рекламы и сбыта (т.е. </a:t>
            </a:r>
            <a:r>
              <a:rPr lang="ru-RU" sz="2000" b="1" dirty="0" smtClean="0"/>
              <a:t>усиливать дифференциацию своего товара в области стимулирования сбыта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Две последних стратегии относятся к неценовым формам конкуренции и более активно используются компаниями. </a:t>
            </a:r>
            <a:r>
              <a:rPr lang="ru-RU" sz="2000" b="1" dirty="0" smtClean="0"/>
              <a:t>С одной стороны, ценовая конкуренция затруднена </a:t>
            </a:r>
            <a:r>
              <a:rPr lang="ru-RU" sz="2000" dirty="0" smtClean="0"/>
              <a:t>из-за дифференциации продукции и приверженности потребителей к конкретной товарной марке (снижение цены может вызвать не такой значительный отток покупателей от конкурентов, чтобы компенсировать потери в прибылях), </a:t>
            </a:r>
            <a:r>
              <a:rPr lang="ru-RU" sz="2000" b="1" dirty="0" smtClean="0"/>
              <a:t>с другой</a:t>
            </a:r>
            <a:r>
              <a:rPr lang="ru-RU" sz="2000" dirty="0" smtClean="0"/>
              <a:t> — большое количество фирм в отрасли ведет к тому, что эффект от рыночной стратегии отдельной компании распределится среди столь большого количества конкурентов, что будет практически нечувствителен и не вызовет немедленного и целенаправленного ответа со стороны других фирм.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Кривая спроса на продукцию монополистического конкурента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носит убывающий характер, что связано с дифференциацией продукции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отличается высокой степенью эластичности в</a:t>
            </a:r>
            <a:r>
              <a:rPr lang="ru-RU" i="1" dirty="0" smtClean="0"/>
              <a:t> </a:t>
            </a:r>
            <a:r>
              <a:rPr lang="ru-RU" dirty="0" smtClean="0"/>
              <a:t>соответствующем диапазоне цен, в связи с наличием большого количества товаров-заменителей.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степень эластичности по цене определяется степенью дифференциации продукции конкурентов и числом фирм, действующих в отрасли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b="1" smtClean="0">
                <a:latin typeface="Tahoma" pitchFamily="34" charset="0"/>
                <a:cs typeface="Tahoma" pitchFamily="34" charset="0"/>
              </a:rPr>
              <a:t/>
            </a:r>
            <a:br>
              <a:rPr lang="ru-RU" sz="3600" b="1" smtClean="0">
                <a:latin typeface="Tahoma" pitchFamily="34" charset="0"/>
                <a:cs typeface="Tahoma" pitchFamily="34" charset="0"/>
              </a:rPr>
            </a:br>
            <a:r>
              <a:rPr lang="ru-RU" sz="3600" b="1" smtClean="0">
                <a:latin typeface="Tahoma" pitchFamily="34" charset="0"/>
                <a:cs typeface="Tahoma" pitchFamily="34" charset="0"/>
              </a:rPr>
              <a:t>Предельный доход фирмы монополистического конкурента</a:t>
            </a:r>
            <a:r>
              <a:rPr lang="ru-RU" sz="3600" smtClean="0">
                <a:latin typeface="Tahoma" pitchFamily="34" charset="0"/>
                <a:cs typeface="Tahoma" pitchFamily="34" charset="0"/>
              </a:rPr>
              <a:t/>
            </a:r>
            <a:br>
              <a:rPr lang="ru-RU" sz="3600" smtClean="0">
                <a:latin typeface="Tahoma" pitchFamily="34" charset="0"/>
                <a:cs typeface="Tahoma" pitchFamily="34" charset="0"/>
              </a:rPr>
            </a:br>
            <a:endParaRPr lang="ru-RU" sz="360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891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Если кривая спроса фирмы является убывающей, то ее кривая предельного дохода не совпадает с кривой спроса и среднего дохода (как в случае совершенной конкуренции), а лежит левее и ниже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latin typeface="Tahoma" pitchFamily="34" charset="0"/>
                <a:cs typeface="Tahoma" pitchFamily="34" charset="0"/>
              </a:rPr>
              <a:t>Графический анализ</a:t>
            </a:r>
          </a:p>
        </p:txBody>
      </p:sp>
      <p:sp>
        <p:nvSpPr>
          <p:cNvPr id="39940" name="Содержимое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268538" y="5229225"/>
            <a:ext cx="4679950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 flipH="1" flipV="1">
            <a:off x="577057" y="3536156"/>
            <a:ext cx="3384550" cy="158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411413" y="2276475"/>
            <a:ext cx="3816350" cy="180022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339975" y="2349500"/>
            <a:ext cx="3384550" cy="215900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 11"/>
          <p:cNvSpPr/>
          <p:nvPr/>
        </p:nvSpPr>
        <p:spPr>
          <a:xfrm>
            <a:off x="2700338" y="2492375"/>
            <a:ext cx="2592387" cy="2305050"/>
          </a:xfrm>
          <a:custGeom>
            <a:avLst/>
            <a:gdLst>
              <a:gd name="connsiteX0" fmla="*/ 0 w 2755075"/>
              <a:gd name="connsiteY0" fmla="*/ 1009403 h 1741715"/>
              <a:gd name="connsiteX1" fmla="*/ 498764 w 2755075"/>
              <a:gd name="connsiteY1" fmla="*/ 1543792 h 1741715"/>
              <a:gd name="connsiteX2" fmla="*/ 1306286 w 2755075"/>
              <a:gd name="connsiteY2" fmla="*/ 1484416 h 1741715"/>
              <a:gd name="connsiteX3" fmla="*/ 2755075 w 2755075"/>
              <a:gd name="connsiteY3" fmla="*/ 0 h 174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075" h="1741715">
                <a:moveTo>
                  <a:pt x="0" y="1009403"/>
                </a:moveTo>
                <a:cubicBezTo>
                  <a:pt x="140525" y="1237013"/>
                  <a:pt x="281050" y="1464623"/>
                  <a:pt x="498764" y="1543792"/>
                </a:cubicBezTo>
                <a:cubicBezTo>
                  <a:pt x="716478" y="1622961"/>
                  <a:pt x="930234" y="1741715"/>
                  <a:pt x="1306286" y="1484416"/>
                </a:cubicBezTo>
                <a:cubicBezTo>
                  <a:pt x="1682338" y="1227117"/>
                  <a:pt x="2218706" y="613558"/>
                  <a:pt x="2755075" y="0"/>
                </a:cubicBezTo>
              </a:path>
            </a:pathLst>
          </a:cu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9946" name="TextBox 15"/>
          <p:cNvSpPr txBox="1">
            <a:spLocks noChangeArrowheads="1"/>
          </p:cNvSpPr>
          <p:nvPr/>
        </p:nvSpPr>
        <p:spPr bwMode="auto">
          <a:xfrm>
            <a:off x="1908175" y="1916113"/>
            <a:ext cx="347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tx2"/>
                </a:solidFill>
                <a:latin typeface="Calibri" pitchFamily="34" charset="0"/>
              </a:rPr>
              <a:t>Р</a:t>
            </a:r>
          </a:p>
        </p:txBody>
      </p:sp>
      <p:sp>
        <p:nvSpPr>
          <p:cNvPr id="39947" name="TextBox 17"/>
          <p:cNvSpPr txBox="1">
            <a:spLocks noChangeArrowheads="1"/>
          </p:cNvSpPr>
          <p:nvPr/>
        </p:nvSpPr>
        <p:spPr bwMode="auto">
          <a:xfrm>
            <a:off x="6588125" y="5229225"/>
            <a:ext cx="396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Q</a:t>
            </a:r>
            <a:endParaRPr lang="ru-RU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3438" y="2276475"/>
            <a:ext cx="6175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6"/>
                </a:solidFill>
                <a:latin typeface="+mn-lt"/>
                <a:cs typeface="+mn-cs"/>
              </a:rPr>
              <a:t>MC</a:t>
            </a:r>
            <a:endParaRPr lang="ru-RU" sz="2400" b="1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39949" name="TextBox 19"/>
          <p:cNvSpPr txBox="1">
            <a:spLocks noChangeArrowheads="1"/>
          </p:cNvSpPr>
          <p:nvPr/>
        </p:nvSpPr>
        <p:spPr bwMode="auto">
          <a:xfrm>
            <a:off x="6084888" y="3429000"/>
            <a:ext cx="377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D</a:t>
            </a:r>
            <a:endParaRPr lang="ru-RU" sz="24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9950" name="TextBox 20"/>
          <p:cNvSpPr txBox="1">
            <a:spLocks noChangeArrowheads="1"/>
          </p:cNvSpPr>
          <p:nvPr/>
        </p:nvSpPr>
        <p:spPr bwMode="auto">
          <a:xfrm>
            <a:off x="5508625" y="4076700"/>
            <a:ext cx="627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latin typeface="Calibri" pitchFamily="34" charset="0"/>
              </a:rPr>
              <a:t>MR</a:t>
            </a:r>
            <a:endParaRPr lang="ru-RU" sz="2400" b="1">
              <a:solidFill>
                <a:schemeClr val="accent2"/>
              </a:solidFill>
              <a:latin typeface="Calibri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5400000">
            <a:off x="3816350" y="4473576"/>
            <a:ext cx="13684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 flipH="1" flipV="1">
            <a:off x="4212432" y="3572669"/>
            <a:ext cx="57626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0800000">
            <a:off x="2268538" y="3284538"/>
            <a:ext cx="22320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54" name="TextBox 28"/>
          <p:cNvSpPr txBox="1">
            <a:spLocks noChangeArrowheads="1"/>
          </p:cNvSpPr>
          <p:nvPr/>
        </p:nvSpPr>
        <p:spPr bwMode="auto">
          <a:xfrm>
            <a:off x="1835150" y="3068638"/>
            <a:ext cx="349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P</a:t>
            </a:r>
            <a:endParaRPr lang="ru-RU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9955" name="TextBox 29"/>
          <p:cNvSpPr txBox="1">
            <a:spLocks noChangeArrowheads="1"/>
          </p:cNvSpPr>
          <p:nvPr/>
        </p:nvSpPr>
        <p:spPr bwMode="auto">
          <a:xfrm>
            <a:off x="4067175" y="5229225"/>
            <a:ext cx="847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Q</a:t>
            </a:r>
            <a:r>
              <a:rPr lang="ru-RU" sz="2400" b="1">
                <a:solidFill>
                  <a:schemeClr val="tx2"/>
                </a:solidFill>
                <a:latin typeface="Calibri" pitchFamily="34" charset="0"/>
              </a:rPr>
              <a:t>опт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Условия максимизации прибыли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5445125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Прибыль </a:t>
            </a:r>
            <a:r>
              <a:rPr lang="ru-RU" dirty="0" err="1" smtClean="0"/>
              <a:t>максимизируется</a:t>
            </a:r>
            <a:r>
              <a:rPr lang="ru-RU" dirty="0" smtClean="0"/>
              <a:t> при таком объеме выпуска, когда предельные</a:t>
            </a:r>
            <a:r>
              <a:rPr lang="ru-RU" i="1" dirty="0" smtClean="0"/>
              <a:t> </a:t>
            </a:r>
            <a:r>
              <a:rPr lang="ru-RU" dirty="0" smtClean="0"/>
              <a:t>издержки равны предельному доходу (MC = MR), а прибыль от последней проданной единицы товара (предельная прибыль) равна нулю.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Если МR &gt; МС, т.е. пока каждая дополнительная единица выпуска увеличивает доход, а не издержки, прибыль от этой единицы (предельная прибыль) будет положительной, и рост объема выпуска вызовет дополнительное увеличение совокупной прибыли. Если же MR &lt; МС, то предельная прибыль будет отрицательной, и совокупная прибыль будет увеличиваться лишь за счет сокращения объема выпуска.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73167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87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Tahoma" pitchFamily="34" charset="0"/>
                <a:cs typeface="Tahoma" pitchFamily="34" charset="0"/>
              </a:rPr>
              <a:t>Графический анализ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116013" y="5157788"/>
            <a:ext cx="3240087" cy="158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 flipH="1" flipV="1">
            <a:off x="-575468" y="3464719"/>
            <a:ext cx="3384550" cy="158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116013" y="2492375"/>
            <a:ext cx="2592387" cy="165735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1" name="TextBox 15"/>
          <p:cNvSpPr txBox="1">
            <a:spLocks noChangeArrowheads="1"/>
          </p:cNvSpPr>
          <p:nvPr/>
        </p:nvSpPr>
        <p:spPr bwMode="auto">
          <a:xfrm>
            <a:off x="395288" y="1700213"/>
            <a:ext cx="600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C,R</a:t>
            </a:r>
            <a:endParaRPr lang="ru-RU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1992" name="TextBox 17"/>
          <p:cNvSpPr txBox="1">
            <a:spLocks noChangeArrowheads="1"/>
          </p:cNvSpPr>
          <p:nvPr/>
        </p:nvSpPr>
        <p:spPr bwMode="auto">
          <a:xfrm>
            <a:off x="3851275" y="5157788"/>
            <a:ext cx="3968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Q</a:t>
            </a:r>
            <a:endParaRPr lang="ru-RU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32138" y="2276475"/>
            <a:ext cx="6175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6"/>
                </a:solidFill>
                <a:latin typeface="+mn-lt"/>
                <a:cs typeface="+mn-cs"/>
              </a:rPr>
              <a:t>MC</a:t>
            </a:r>
            <a:endParaRPr lang="ru-RU" sz="2400" b="1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41994" name="TextBox 19"/>
          <p:cNvSpPr txBox="1">
            <a:spLocks noChangeArrowheads="1"/>
          </p:cNvSpPr>
          <p:nvPr/>
        </p:nvSpPr>
        <p:spPr bwMode="auto">
          <a:xfrm>
            <a:off x="3779838" y="4076700"/>
            <a:ext cx="379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D</a:t>
            </a:r>
            <a:endParaRPr lang="ru-RU" sz="24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1995" name="TextBox 20"/>
          <p:cNvSpPr txBox="1">
            <a:spLocks noChangeArrowheads="1"/>
          </p:cNvSpPr>
          <p:nvPr/>
        </p:nvSpPr>
        <p:spPr bwMode="auto">
          <a:xfrm>
            <a:off x="3492500" y="4437063"/>
            <a:ext cx="627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MR</a:t>
            </a:r>
            <a:endParaRPr lang="ru-RU" sz="2400" b="1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5400000">
            <a:off x="-936625" y="5984875"/>
            <a:ext cx="10795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 flipH="1" flipV="1">
            <a:off x="2016919" y="4617244"/>
            <a:ext cx="93503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0800000">
            <a:off x="1116013" y="3573463"/>
            <a:ext cx="13684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9" name="TextBox 28"/>
          <p:cNvSpPr txBox="1">
            <a:spLocks noChangeArrowheads="1"/>
          </p:cNvSpPr>
          <p:nvPr/>
        </p:nvSpPr>
        <p:spPr bwMode="auto">
          <a:xfrm>
            <a:off x="755650" y="3213100"/>
            <a:ext cx="347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P</a:t>
            </a:r>
            <a:endParaRPr lang="ru-RU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2000" name="TextBox 29"/>
          <p:cNvSpPr txBox="1">
            <a:spLocks noChangeArrowheads="1"/>
          </p:cNvSpPr>
          <p:nvPr/>
        </p:nvSpPr>
        <p:spPr bwMode="auto">
          <a:xfrm>
            <a:off x="2124075" y="5229225"/>
            <a:ext cx="846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Q</a:t>
            </a:r>
            <a:r>
              <a:rPr lang="ru-RU" sz="2400" b="1">
                <a:solidFill>
                  <a:schemeClr val="tx2"/>
                </a:solidFill>
                <a:latin typeface="Calibri" pitchFamily="34" charset="0"/>
              </a:rPr>
              <a:t>опт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5435600" y="5157788"/>
            <a:ext cx="3097213" cy="158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 flipH="1" flipV="1">
            <a:off x="3887787" y="3608388"/>
            <a:ext cx="3097213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олилиния 50"/>
          <p:cNvSpPr/>
          <p:nvPr/>
        </p:nvSpPr>
        <p:spPr>
          <a:xfrm>
            <a:off x="5640388" y="2133600"/>
            <a:ext cx="1811337" cy="2676525"/>
          </a:xfrm>
          <a:custGeom>
            <a:avLst/>
            <a:gdLst>
              <a:gd name="connsiteX0" fmla="*/ 0 w 1508166"/>
              <a:gd name="connsiteY0" fmla="*/ 1496291 h 1971304"/>
              <a:gd name="connsiteX1" fmla="*/ 605642 w 1508166"/>
              <a:gd name="connsiteY1" fmla="*/ 1721922 h 1971304"/>
              <a:gd name="connsiteX2" fmla="*/ 1508166 w 1508166"/>
              <a:gd name="connsiteY2" fmla="*/ 0 h 197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8166" h="1971304">
                <a:moveTo>
                  <a:pt x="0" y="1496291"/>
                </a:moveTo>
                <a:cubicBezTo>
                  <a:pt x="177140" y="1733797"/>
                  <a:pt x="354281" y="1971304"/>
                  <a:pt x="605642" y="1721922"/>
                </a:cubicBezTo>
                <a:cubicBezTo>
                  <a:pt x="857003" y="1472540"/>
                  <a:pt x="1182584" y="736270"/>
                  <a:pt x="1508166" y="0"/>
                </a:cubicBezTo>
              </a:path>
            </a:pathLst>
          </a:cu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Содержимое 58"/>
          <p:cNvSpPr>
            <a:spLocks noGrp="1"/>
          </p:cNvSpPr>
          <p:nvPr>
            <p:ph idx="1"/>
          </p:nvPr>
        </p:nvSpPr>
        <p:spPr>
          <a:xfrm>
            <a:off x="1403350" y="2852738"/>
            <a:ext cx="1944688" cy="1800225"/>
          </a:xfrm>
          <a:custGeom>
            <a:avLst/>
            <a:gdLst>
              <a:gd name="connsiteX0" fmla="*/ 0 w 1508166"/>
              <a:gd name="connsiteY0" fmla="*/ 1496291 h 1971304"/>
              <a:gd name="connsiteX1" fmla="*/ 605642 w 1508166"/>
              <a:gd name="connsiteY1" fmla="*/ 1721922 h 1971304"/>
              <a:gd name="connsiteX2" fmla="*/ 1508166 w 1508166"/>
              <a:gd name="connsiteY2" fmla="*/ 0 h 197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8166" h="1971304">
                <a:moveTo>
                  <a:pt x="0" y="1496291"/>
                </a:moveTo>
                <a:cubicBezTo>
                  <a:pt x="177140" y="1733797"/>
                  <a:pt x="354281" y="1971304"/>
                  <a:pt x="605642" y="1721922"/>
                </a:cubicBezTo>
                <a:cubicBezTo>
                  <a:pt x="857003" y="1472540"/>
                  <a:pt x="1182584" y="736270"/>
                  <a:pt x="1508166" y="0"/>
                </a:cubicBezTo>
              </a:path>
            </a:pathLst>
          </a:cu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2005" name="TextBox 61"/>
          <p:cNvSpPr txBox="1">
            <a:spLocks noChangeArrowheads="1"/>
          </p:cNvSpPr>
          <p:nvPr/>
        </p:nvSpPr>
        <p:spPr bwMode="auto">
          <a:xfrm>
            <a:off x="8243888" y="5300663"/>
            <a:ext cx="396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Q</a:t>
            </a:r>
            <a:endParaRPr lang="ru-RU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451725" y="2060575"/>
            <a:ext cx="6175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6"/>
                </a:solidFill>
                <a:latin typeface="+mn-lt"/>
                <a:cs typeface="+mn-cs"/>
              </a:rPr>
              <a:t>MC</a:t>
            </a:r>
            <a:endParaRPr lang="ru-RU" sz="2400" b="1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42007" name="TextBox 63"/>
          <p:cNvSpPr txBox="1">
            <a:spLocks noChangeArrowheads="1"/>
          </p:cNvSpPr>
          <p:nvPr/>
        </p:nvSpPr>
        <p:spPr bwMode="auto">
          <a:xfrm>
            <a:off x="7308850" y="4508500"/>
            <a:ext cx="627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MR</a:t>
            </a:r>
            <a:endParaRPr lang="ru-RU" sz="24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2008" name="TextBox 66"/>
          <p:cNvSpPr txBox="1">
            <a:spLocks noChangeArrowheads="1"/>
          </p:cNvSpPr>
          <p:nvPr/>
        </p:nvSpPr>
        <p:spPr bwMode="auto">
          <a:xfrm>
            <a:off x="8388350" y="3716338"/>
            <a:ext cx="3794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D</a:t>
            </a:r>
            <a:endParaRPr lang="ru-RU" sz="24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116013" y="3429000"/>
            <a:ext cx="1368425" cy="3603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</a:rPr>
              <a:t>Эк. прибыль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rot="16200000" flipH="1">
            <a:off x="1116012" y="2636838"/>
            <a:ext cx="2232025" cy="2089150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олилиния 49"/>
          <p:cNvSpPr/>
          <p:nvPr/>
        </p:nvSpPr>
        <p:spPr>
          <a:xfrm>
            <a:off x="2195513" y="3213100"/>
            <a:ext cx="2471737" cy="792163"/>
          </a:xfrm>
          <a:custGeom>
            <a:avLst/>
            <a:gdLst>
              <a:gd name="connsiteX0" fmla="*/ 0 w 2398816"/>
              <a:gd name="connsiteY0" fmla="*/ 332509 h 744186"/>
              <a:gd name="connsiteX1" fmla="*/ 700644 w 2398816"/>
              <a:gd name="connsiteY1" fmla="*/ 688768 h 744186"/>
              <a:gd name="connsiteX2" fmla="*/ 2398816 w 2398816"/>
              <a:gd name="connsiteY2" fmla="*/ 0 h 744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8816" h="744186">
                <a:moveTo>
                  <a:pt x="0" y="332509"/>
                </a:moveTo>
                <a:cubicBezTo>
                  <a:pt x="150420" y="538347"/>
                  <a:pt x="300841" y="744186"/>
                  <a:pt x="700644" y="688768"/>
                </a:cubicBezTo>
                <a:cubicBezTo>
                  <a:pt x="1100447" y="633350"/>
                  <a:pt x="1749631" y="316675"/>
                  <a:pt x="2398816" y="0"/>
                </a:cubicBezTo>
              </a:path>
            </a:pathLst>
          </a:custGeom>
          <a:ln w="317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Полилиния 53"/>
          <p:cNvSpPr/>
          <p:nvPr/>
        </p:nvSpPr>
        <p:spPr>
          <a:xfrm>
            <a:off x="6732588" y="2205038"/>
            <a:ext cx="2087562" cy="719137"/>
          </a:xfrm>
          <a:custGeom>
            <a:avLst/>
            <a:gdLst>
              <a:gd name="connsiteX0" fmla="*/ 0 w 2398816"/>
              <a:gd name="connsiteY0" fmla="*/ 332509 h 744186"/>
              <a:gd name="connsiteX1" fmla="*/ 700644 w 2398816"/>
              <a:gd name="connsiteY1" fmla="*/ 688768 h 744186"/>
              <a:gd name="connsiteX2" fmla="*/ 2398816 w 2398816"/>
              <a:gd name="connsiteY2" fmla="*/ 0 h 744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8816" h="744186">
                <a:moveTo>
                  <a:pt x="0" y="332509"/>
                </a:moveTo>
                <a:cubicBezTo>
                  <a:pt x="150420" y="538347"/>
                  <a:pt x="300841" y="744186"/>
                  <a:pt x="700644" y="688768"/>
                </a:cubicBezTo>
                <a:cubicBezTo>
                  <a:pt x="1100447" y="633350"/>
                  <a:pt x="1749631" y="316675"/>
                  <a:pt x="2398816" y="0"/>
                </a:cubicBezTo>
              </a:path>
            </a:pathLst>
          </a:custGeom>
          <a:ln w="317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rot="16200000" flipH="1">
            <a:off x="5939631" y="4221957"/>
            <a:ext cx="1800225" cy="7143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14" name="TextBox 103"/>
          <p:cNvSpPr txBox="1">
            <a:spLocks noChangeArrowheads="1"/>
          </p:cNvSpPr>
          <p:nvPr/>
        </p:nvSpPr>
        <p:spPr bwMode="auto">
          <a:xfrm>
            <a:off x="6156325" y="5229225"/>
            <a:ext cx="1008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Q</a:t>
            </a:r>
            <a:r>
              <a:rPr lang="ru-RU" sz="2400" b="1">
                <a:solidFill>
                  <a:schemeClr val="tx2"/>
                </a:solidFill>
                <a:latin typeface="Calibri" pitchFamily="34" charset="0"/>
              </a:rPr>
              <a:t>опт</a:t>
            </a:r>
          </a:p>
        </p:txBody>
      </p:sp>
      <p:sp>
        <p:nvSpPr>
          <p:cNvPr id="42015" name="TextBox 104"/>
          <p:cNvSpPr txBox="1">
            <a:spLocks noChangeArrowheads="1"/>
          </p:cNvSpPr>
          <p:nvPr/>
        </p:nvSpPr>
        <p:spPr bwMode="auto">
          <a:xfrm>
            <a:off x="5003800" y="3068638"/>
            <a:ext cx="347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P</a:t>
            </a:r>
            <a:endParaRPr lang="ru-RU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2016" name="TextBox 106"/>
          <p:cNvSpPr txBox="1">
            <a:spLocks noChangeArrowheads="1"/>
          </p:cNvSpPr>
          <p:nvPr/>
        </p:nvSpPr>
        <p:spPr bwMode="auto">
          <a:xfrm>
            <a:off x="4787900" y="1989138"/>
            <a:ext cx="601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tx2"/>
                </a:solidFill>
                <a:latin typeface="Calibri" pitchFamily="34" charset="0"/>
              </a:rPr>
              <a:t>С,</a:t>
            </a:r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R</a:t>
            </a:r>
            <a:endParaRPr lang="ru-RU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2017" name="TextBox 41"/>
          <p:cNvSpPr txBox="1">
            <a:spLocks noChangeArrowheads="1"/>
          </p:cNvSpPr>
          <p:nvPr/>
        </p:nvSpPr>
        <p:spPr bwMode="auto">
          <a:xfrm>
            <a:off x="3924300" y="2924175"/>
            <a:ext cx="655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Calibri" pitchFamily="34" charset="0"/>
              </a:rPr>
              <a:t>ATC</a:t>
            </a:r>
            <a:endParaRPr lang="ru-RU" sz="24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42018" name="TextBox 44"/>
          <p:cNvSpPr txBox="1">
            <a:spLocks noChangeArrowheads="1"/>
          </p:cNvSpPr>
          <p:nvPr/>
        </p:nvSpPr>
        <p:spPr bwMode="auto">
          <a:xfrm>
            <a:off x="8243888" y="1844675"/>
            <a:ext cx="655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Calibri" pitchFamily="34" charset="0"/>
              </a:rPr>
              <a:t>ATC</a:t>
            </a:r>
            <a:endParaRPr lang="ru-RU" sz="24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6659563" y="2565400"/>
            <a:ext cx="2016125" cy="654050"/>
          </a:xfrm>
          <a:custGeom>
            <a:avLst/>
            <a:gdLst>
              <a:gd name="connsiteX0" fmla="*/ 0 w 2802577"/>
              <a:gd name="connsiteY0" fmla="*/ 748145 h 1157844"/>
              <a:gd name="connsiteX1" fmla="*/ 748146 w 2802577"/>
              <a:gd name="connsiteY1" fmla="*/ 1033153 h 1157844"/>
              <a:gd name="connsiteX2" fmla="*/ 2802577 w 2802577"/>
              <a:gd name="connsiteY2" fmla="*/ 0 h 1157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02577" h="1157844">
                <a:moveTo>
                  <a:pt x="0" y="748145"/>
                </a:moveTo>
                <a:cubicBezTo>
                  <a:pt x="140525" y="952994"/>
                  <a:pt x="281050" y="1157844"/>
                  <a:pt x="748146" y="1033153"/>
                </a:cubicBezTo>
                <a:cubicBezTo>
                  <a:pt x="1215242" y="908462"/>
                  <a:pt x="2008909" y="454231"/>
                  <a:pt x="2802577" y="0"/>
                </a:cubicBezTo>
              </a:path>
            </a:pathLst>
          </a:cu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020" name="TextBox 73"/>
          <p:cNvSpPr txBox="1">
            <a:spLocks noChangeArrowheads="1"/>
          </p:cNvSpPr>
          <p:nvPr/>
        </p:nvSpPr>
        <p:spPr bwMode="auto">
          <a:xfrm>
            <a:off x="8316913" y="2636838"/>
            <a:ext cx="695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latin typeface="Calibri" pitchFamily="34" charset="0"/>
              </a:rPr>
              <a:t>AVC</a:t>
            </a:r>
            <a:endParaRPr lang="ru-RU" sz="2400" b="1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5435600" y="3141663"/>
            <a:ext cx="1368425" cy="1428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</a:rPr>
              <a:t>убыток</a:t>
            </a: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5580063" y="2276475"/>
            <a:ext cx="2879725" cy="201612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>
            <a:endCxn id="42007" idx="0"/>
          </p:cNvCxnSpPr>
          <p:nvPr/>
        </p:nvCxnSpPr>
        <p:spPr>
          <a:xfrm rot="16200000" flipH="1">
            <a:off x="5449094" y="2336006"/>
            <a:ext cx="2232025" cy="2112963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Максимизация прибыли в долгосрочном периоде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Достаточно свободный вход и выход фирм на рынке, подобно тому, как это происходит на рынке совершенной конкуренции, порождает тенденцию к усреднению получаемой фирмами прибыли на уровне нормальной прибыли</a:t>
            </a:r>
            <a:r>
              <a:rPr lang="ru-RU" i="1" dirty="0" smtClean="0"/>
              <a:t>.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 долгосрочном периоде фирмы, терпящие убытки, предпочтут выйти из отрасли, а высокие экономические прибыли станут стимулом вступления в нее новых фирм.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73167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latin typeface="Tahoma" pitchFamily="34" charset="0"/>
                <a:cs typeface="Tahoma" pitchFamily="34" charset="0"/>
              </a:rPr>
              <a:t>Графический анализ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2124075" y="5805488"/>
            <a:ext cx="6119813" cy="71437"/>
          </a:xfrm>
          <a:prstGeom prst="straightConnector1">
            <a:avLst/>
          </a:prstGeom>
          <a:ln w="317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 flipH="1" flipV="1">
            <a:off x="-34925" y="3716338"/>
            <a:ext cx="4319587" cy="1588"/>
          </a:xfrm>
          <a:prstGeom prst="straightConnector1">
            <a:avLst/>
          </a:prstGeom>
          <a:ln w="317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8" name="TextBox 23"/>
          <p:cNvSpPr txBox="1">
            <a:spLocks noChangeArrowheads="1"/>
          </p:cNvSpPr>
          <p:nvPr/>
        </p:nvSpPr>
        <p:spPr bwMode="auto">
          <a:xfrm>
            <a:off x="1692275" y="1484313"/>
            <a:ext cx="347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  <a:latin typeface="Calibri" pitchFamily="34" charset="0"/>
              </a:rPr>
              <a:t>Р</a:t>
            </a:r>
          </a:p>
        </p:txBody>
      </p:sp>
      <p:sp>
        <p:nvSpPr>
          <p:cNvPr id="44039" name="TextBox 27"/>
          <p:cNvSpPr txBox="1">
            <a:spLocks noChangeArrowheads="1"/>
          </p:cNvSpPr>
          <p:nvPr/>
        </p:nvSpPr>
        <p:spPr bwMode="auto">
          <a:xfrm>
            <a:off x="7019925" y="4365625"/>
            <a:ext cx="4905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d'</a:t>
            </a:r>
            <a:endParaRPr lang="ru-RU" sz="24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2916238" y="1628775"/>
            <a:ext cx="2160587" cy="3671888"/>
          </a:xfrm>
          <a:custGeom>
            <a:avLst/>
            <a:gdLst>
              <a:gd name="connsiteX0" fmla="*/ 0 w 1531916"/>
              <a:gd name="connsiteY0" fmla="*/ 1828800 h 2284021"/>
              <a:gd name="connsiteX1" fmla="*/ 736270 w 1531916"/>
              <a:gd name="connsiteY1" fmla="*/ 2268187 h 2284021"/>
              <a:gd name="connsiteX2" fmla="*/ 1294410 w 1531916"/>
              <a:gd name="connsiteY2" fmla="*/ 1733797 h 2284021"/>
              <a:gd name="connsiteX3" fmla="*/ 1531916 w 1531916"/>
              <a:gd name="connsiteY3" fmla="*/ 0 h 2284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1916" h="2284021">
                <a:moveTo>
                  <a:pt x="0" y="1828800"/>
                </a:moveTo>
                <a:cubicBezTo>
                  <a:pt x="260267" y="2056410"/>
                  <a:pt x="520535" y="2284021"/>
                  <a:pt x="736270" y="2268187"/>
                </a:cubicBezTo>
                <a:cubicBezTo>
                  <a:pt x="952005" y="2252353"/>
                  <a:pt x="1161802" y="2111828"/>
                  <a:pt x="1294410" y="1733797"/>
                </a:cubicBezTo>
                <a:cubicBezTo>
                  <a:pt x="1427018" y="1355766"/>
                  <a:pt x="1479467" y="677883"/>
                  <a:pt x="1531916" y="0"/>
                </a:cubicBezTo>
              </a:path>
            </a:pathLst>
          </a:cu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олилиния 36"/>
          <p:cNvSpPr/>
          <p:nvPr/>
        </p:nvSpPr>
        <p:spPr>
          <a:xfrm>
            <a:off x="3708400" y="2492375"/>
            <a:ext cx="3095625" cy="1311275"/>
          </a:xfrm>
          <a:custGeom>
            <a:avLst/>
            <a:gdLst>
              <a:gd name="connsiteX0" fmla="*/ 0 w 2398816"/>
              <a:gd name="connsiteY0" fmla="*/ 178130 h 1094510"/>
              <a:gd name="connsiteX1" fmla="*/ 748146 w 2398816"/>
              <a:gd name="connsiteY1" fmla="*/ 973777 h 1094510"/>
              <a:gd name="connsiteX2" fmla="*/ 1258785 w 2398816"/>
              <a:gd name="connsiteY2" fmla="*/ 902525 h 1094510"/>
              <a:gd name="connsiteX3" fmla="*/ 2398816 w 2398816"/>
              <a:gd name="connsiteY3" fmla="*/ 0 h 109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8816" h="1094510">
                <a:moveTo>
                  <a:pt x="0" y="178130"/>
                </a:moveTo>
                <a:cubicBezTo>
                  <a:pt x="269174" y="515587"/>
                  <a:pt x="538349" y="853045"/>
                  <a:pt x="748146" y="973777"/>
                </a:cubicBezTo>
                <a:cubicBezTo>
                  <a:pt x="957944" y="1094510"/>
                  <a:pt x="983673" y="1064821"/>
                  <a:pt x="1258785" y="902525"/>
                </a:cubicBezTo>
                <a:cubicBezTo>
                  <a:pt x="1533897" y="740229"/>
                  <a:pt x="1966356" y="370114"/>
                  <a:pt x="2398816" y="0"/>
                </a:cubicBezTo>
              </a:path>
            </a:pathLst>
          </a:cu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6084888" y="2060575"/>
            <a:ext cx="71913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AVC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124075" y="3644900"/>
            <a:ext cx="2519363" cy="43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убыток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2268538" y="2420938"/>
            <a:ext cx="4895850" cy="2520950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268538" y="2565400"/>
            <a:ext cx="4391025" cy="287972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46" name="TextBox 63"/>
          <p:cNvSpPr txBox="1">
            <a:spLocks noChangeArrowheads="1"/>
          </p:cNvSpPr>
          <p:nvPr/>
        </p:nvSpPr>
        <p:spPr bwMode="auto">
          <a:xfrm>
            <a:off x="6732588" y="5084763"/>
            <a:ext cx="346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d</a:t>
            </a:r>
            <a:endParaRPr lang="ru-RU" sz="2400" b="1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2268538" y="2636838"/>
            <a:ext cx="3527425" cy="3095625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 flipH="1" flipV="1">
            <a:off x="3779044" y="4941094"/>
            <a:ext cx="17287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Стрелка вправо 62"/>
          <p:cNvSpPr/>
          <p:nvPr/>
        </p:nvSpPr>
        <p:spPr>
          <a:xfrm rot="18386880">
            <a:off x="5996782" y="4552156"/>
            <a:ext cx="252412" cy="26987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7956550" y="5876925"/>
            <a:ext cx="3968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Q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427538" y="5876925"/>
            <a:ext cx="7921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Q*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619250" y="3429000"/>
            <a:ext cx="49688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P*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4053" name="TextBox 69"/>
          <p:cNvSpPr txBox="1">
            <a:spLocks noChangeArrowheads="1"/>
          </p:cNvSpPr>
          <p:nvPr/>
        </p:nvSpPr>
        <p:spPr bwMode="auto">
          <a:xfrm>
            <a:off x="5651500" y="5229225"/>
            <a:ext cx="627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7030A0"/>
                </a:solidFill>
                <a:latin typeface="Calibri" pitchFamily="34" charset="0"/>
              </a:rPr>
              <a:t>М</a:t>
            </a:r>
            <a:r>
              <a:rPr lang="en-US" sz="2400" b="1">
                <a:solidFill>
                  <a:srgbClr val="7030A0"/>
                </a:solidFill>
                <a:latin typeface="Calibri" pitchFamily="34" charset="0"/>
              </a:rPr>
              <a:t>R</a:t>
            </a:r>
            <a:endParaRPr lang="ru-RU" sz="24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44054" name="TextBox 70"/>
          <p:cNvSpPr txBox="1">
            <a:spLocks noChangeArrowheads="1"/>
          </p:cNvSpPr>
          <p:nvPr/>
        </p:nvSpPr>
        <p:spPr bwMode="auto">
          <a:xfrm>
            <a:off x="5076825" y="1700213"/>
            <a:ext cx="615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МС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73167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latin typeface="Tahoma" pitchFamily="34" charset="0"/>
                <a:cs typeface="Tahoma" pitchFamily="34" charset="0"/>
              </a:rPr>
              <a:t>Графический анализ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2124075" y="5805488"/>
            <a:ext cx="6119813" cy="71437"/>
          </a:xfrm>
          <a:prstGeom prst="straightConnector1">
            <a:avLst/>
          </a:prstGeom>
          <a:ln w="317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 flipH="1" flipV="1">
            <a:off x="-34925" y="3716338"/>
            <a:ext cx="4319587" cy="1588"/>
          </a:xfrm>
          <a:prstGeom prst="straightConnector1">
            <a:avLst/>
          </a:prstGeom>
          <a:ln w="317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2" name="TextBox 23"/>
          <p:cNvSpPr txBox="1">
            <a:spLocks noChangeArrowheads="1"/>
          </p:cNvSpPr>
          <p:nvPr/>
        </p:nvSpPr>
        <p:spPr bwMode="auto">
          <a:xfrm>
            <a:off x="1692275" y="1484313"/>
            <a:ext cx="347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  <a:latin typeface="Calibri" pitchFamily="34" charset="0"/>
              </a:rPr>
              <a:t>Р</a:t>
            </a:r>
          </a:p>
        </p:txBody>
      </p:sp>
      <p:sp>
        <p:nvSpPr>
          <p:cNvPr id="45063" name="TextBox 27"/>
          <p:cNvSpPr txBox="1">
            <a:spLocks noChangeArrowheads="1"/>
          </p:cNvSpPr>
          <p:nvPr/>
        </p:nvSpPr>
        <p:spPr bwMode="auto">
          <a:xfrm>
            <a:off x="6875463" y="5013325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d'</a:t>
            </a:r>
            <a:endParaRPr lang="ru-RU" sz="24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2916238" y="1628775"/>
            <a:ext cx="2160587" cy="3671888"/>
          </a:xfrm>
          <a:custGeom>
            <a:avLst/>
            <a:gdLst>
              <a:gd name="connsiteX0" fmla="*/ 0 w 1531916"/>
              <a:gd name="connsiteY0" fmla="*/ 1828800 h 2284021"/>
              <a:gd name="connsiteX1" fmla="*/ 736270 w 1531916"/>
              <a:gd name="connsiteY1" fmla="*/ 2268187 h 2284021"/>
              <a:gd name="connsiteX2" fmla="*/ 1294410 w 1531916"/>
              <a:gd name="connsiteY2" fmla="*/ 1733797 h 2284021"/>
              <a:gd name="connsiteX3" fmla="*/ 1531916 w 1531916"/>
              <a:gd name="connsiteY3" fmla="*/ 0 h 2284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1916" h="2284021">
                <a:moveTo>
                  <a:pt x="0" y="1828800"/>
                </a:moveTo>
                <a:cubicBezTo>
                  <a:pt x="260267" y="2056410"/>
                  <a:pt x="520535" y="2284021"/>
                  <a:pt x="736270" y="2268187"/>
                </a:cubicBezTo>
                <a:cubicBezTo>
                  <a:pt x="952005" y="2252353"/>
                  <a:pt x="1161802" y="2111828"/>
                  <a:pt x="1294410" y="1733797"/>
                </a:cubicBezTo>
                <a:cubicBezTo>
                  <a:pt x="1427018" y="1355766"/>
                  <a:pt x="1479467" y="677883"/>
                  <a:pt x="1531916" y="0"/>
                </a:cubicBezTo>
              </a:path>
            </a:pathLst>
          </a:cu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6516688" y="2276475"/>
            <a:ext cx="71913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AVC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124075" y="3429000"/>
            <a:ext cx="2447925" cy="5048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Эк. прибыль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2411413" y="2060575"/>
            <a:ext cx="5113337" cy="3240088"/>
          </a:xfrm>
          <a:prstGeom prst="line">
            <a:avLst/>
          </a:prstGeom>
          <a:ln w="317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195513" y="2708275"/>
            <a:ext cx="5040312" cy="2665413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9" name="TextBox 63"/>
          <p:cNvSpPr txBox="1">
            <a:spLocks noChangeArrowheads="1"/>
          </p:cNvSpPr>
          <p:nvPr/>
        </p:nvSpPr>
        <p:spPr bwMode="auto">
          <a:xfrm>
            <a:off x="7451725" y="4652963"/>
            <a:ext cx="347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d</a:t>
            </a:r>
            <a:endParaRPr lang="ru-RU" sz="2400" b="1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2268538" y="2636838"/>
            <a:ext cx="3527425" cy="3095625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 flipH="1" flipV="1">
            <a:off x="3779044" y="4941094"/>
            <a:ext cx="17287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956550" y="5876925"/>
            <a:ext cx="3968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Q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427538" y="5876925"/>
            <a:ext cx="7921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Q*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619250" y="3284538"/>
            <a:ext cx="49688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P*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5075" name="TextBox 69"/>
          <p:cNvSpPr txBox="1">
            <a:spLocks noChangeArrowheads="1"/>
          </p:cNvSpPr>
          <p:nvPr/>
        </p:nvSpPr>
        <p:spPr bwMode="auto">
          <a:xfrm>
            <a:off x="5651500" y="5229225"/>
            <a:ext cx="627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7030A0"/>
                </a:solidFill>
                <a:latin typeface="Calibri" pitchFamily="34" charset="0"/>
              </a:rPr>
              <a:t>М</a:t>
            </a:r>
            <a:r>
              <a:rPr lang="en-US" sz="2400" b="1">
                <a:solidFill>
                  <a:srgbClr val="7030A0"/>
                </a:solidFill>
                <a:latin typeface="Calibri" pitchFamily="34" charset="0"/>
              </a:rPr>
              <a:t>R</a:t>
            </a:r>
            <a:endParaRPr lang="ru-RU" sz="24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45076" name="TextBox 70"/>
          <p:cNvSpPr txBox="1">
            <a:spLocks noChangeArrowheads="1"/>
          </p:cNvSpPr>
          <p:nvPr/>
        </p:nvSpPr>
        <p:spPr bwMode="auto">
          <a:xfrm>
            <a:off x="5076825" y="1700213"/>
            <a:ext cx="615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МС</a:t>
            </a:r>
          </a:p>
        </p:txBody>
      </p:sp>
      <p:sp>
        <p:nvSpPr>
          <p:cNvPr id="23" name="Полилиния 22"/>
          <p:cNvSpPr/>
          <p:nvPr/>
        </p:nvSpPr>
        <p:spPr>
          <a:xfrm rot="20420235">
            <a:off x="4241800" y="3024188"/>
            <a:ext cx="3290888" cy="752475"/>
          </a:xfrm>
          <a:custGeom>
            <a:avLst/>
            <a:gdLst>
              <a:gd name="connsiteX0" fmla="*/ 0 w 3289465"/>
              <a:gd name="connsiteY0" fmla="*/ 0 h 752104"/>
              <a:gd name="connsiteX1" fmla="*/ 831273 w 3289465"/>
              <a:gd name="connsiteY1" fmla="*/ 736270 h 752104"/>
              <a:gd name="connsiteX2" fmla="*/ 3289465 w 3289465"/>
              <a:gd name="connsiteY2" fmla="*/ 95003 h 75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89465" h="752104">
                <a:moveTo>
                  <a:pt x="0" y="0"/>
                </a:moveTo>
                <a:cubicBezTo>
                  <a:pt x="141514" y="360218"/>
                  <a:pt x="283029" y="720436"/>
                  <a:pt x="831273" y="736270"/>
                </a:cubicBezTo>
                <a:cubicBezTo>
                  <a:pt x="1379517" y="752104"/>
                  <a:pt x="2334491" y="423553"/>
                  <a:pt x="3289465" y="95003"/>
                </a:cubicBezTo>
              </a:path>
            </a:pathLst>
          </a:cu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5580063" y="4221163"/>
            <a:ext cx="215900" cy="215900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 descr="D:\projects\экономическая теория\PSD\b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73167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21811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При монополистической конкуренции точка равновесия не соответствует наименьшей величине средних долгосрочных издержек, поскольку кривая спроса не горизонтальна, как при совершенной конкуренции.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Цена не равна минимальному уровню долгосрочных средних издержек, значит не достигается производственная эффективность.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Цена не равна предельным издержкам, значит не достигается эффективность распределения ресурсов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1190</Words>
  <PresentationFormat>Экран (4:3)</PresentationFormat>
  <Paragraphs>138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Олигополия </vt:lpstr>
      <vt:lpstr> Основные характеристики рынка олигополии </vt:lpstr>
      <vt:lpstr> Формы поведения фирм в условиях олигополии </vt:lpstr>
      <vt:lpstr>Ломаная кривая спроса</vt:lpstr>
      <vt:lpstr>Слайд 5</vt:lpstr>
      <vt:lpstr> Модель картеля </vt:lpstr>
      <vt:lpstr>Слайд 7</vt:lpstr>
      <vt:lpstr> Модель ценового лидерства </vt:lpstr>
      <vt:lpstr>Слайд 9</vt:lpstr>
      <vt:lpstr>Монополистическая конкуренция</vt:lpstr>
      <vt:lpstr>Основные черты рынка монополистической конкуренции</vt:lpstr>
      <vt:lpstr>Слайд 12</vt:lpstr>
      <vt:lpstr>Слайд 13</vt:lpstr>
      <vt:lpstr>Слайд 14</vt:lpstr>
      <vt:lpstr>Кривая спроса на продукцию монополистического конкурента</vt:lpstr>
      <vt:lpstr> Предельный доход фирмы монополистического конкурента </vt:lpstr>
      <vt:lpstr>Графический анализ</vt:lpstr>
      <vt:lpstr>Условия максимизации прибыли </vt:lpstr>
      <vt:lpstr>Графический анализ</vt:lpstr>
      <vt:lpstr> Максимизация прибыли в долгосрочном периоде </vt:lpstr>
      <vt:lpstr> Графический анализ </vt:lpstr>
      <vt:lpstr> Графический анализ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Олигополия </dc:title>
  <dc:creator>Алия Кабдулшарипова</dc:creator>
  <cp:lastModifiedBy>User</cp:lastModifiedBy>
  <cp:revision>15</cp:revision>
  <dcterms:created xsi:type="dcterms:W3CDTF">2019-04-04T09:47:11Z</dcterms:created>
  <dcterms:modified xsi:type="dcterms:W3CDTF">2019-04-04T14:25:17Z</dcterms:modified>
</cp:coreProperties>
</file>